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0"/>
  </p:notesMasterIdLst>
  <p:sldIdLst>
    <p:sldId id="256" r:id="rId2"/>
    <p:sldId id="257" r:id="rId3"/>
    <p:sldId id="259" r:id="rId4"/>
    <p:sldId id="263" r:id="rId5"/>
    <p:sldId id="264" r:id="rId6"/>
    <p:sldId id="258"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p:scale>
          <a:sx n="75" d="100"/>
          <a:sy n="75" d="100"/>
        </p:scale>
        <p:origin x="-1236"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D69CCF-3852-4764-836B-2173165B7151}" type="datetimeFigureOut">
              <a:rPr lang="en-US" smtClean="0"/>
              <a:pPr/>
              <a:t>3/2/2010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F2BA4F-A748-4CC0-B61B-34F5E27F2B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0088970E-60EB-4BAA-A60D-D946AD4814AF}" type="datetime1">
              <a:rPr lang="en-US" smtClean="0"/>
              <a:pPr/>
              <a:t>3/2/2010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D8725CE-B9B5-44E5-BF0F-ABF6D04DF1C1}"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88BF92-567B-4CA4-9A19-20EF9217DA4E}" type="datetime1">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CE4285A-B0A7-4985-B419-670CA00FAF19}" type="datetime1">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90347B-0368-48E4-BEEC-9190FB656333}" type="datetime1">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C3C92A5-316E-4C98-A0CB-51979CDAE759}" type="datetime1">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8725CE-B9B5-44E5-BF0F-ABF6D04DF1C1}"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AA0760-E7B1-4319-BDB8-448EF83C75BE}" type="datetime1">
              <a:rPr lang="en-US" smtClean="0"/>
              <a:pPr/>
              <a:t>3/2/2010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230CB69-1A3F-41D1-893E-DC486469ACED}" type="datetime1">
              <a:rPr lang="en-US" smtClean="0"/>
              <a:pPr/>
              <a:t>3/2/2010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D8725CE-B9B5-44E5-BF0F-ABF6D04DF1C1}"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86DCD66-9D5C-4B2D-B343-8D63540ADA87}" type="datetime1">
              <a:rPr lang="en-US" smtClean="0"/>
              <a:pPr/>
              <a:t>3/2/2010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8122A5B-3F4C-4521-BFBA-A0716E6C9ECC}" type="datetime1">
              <a:rPr lang="en-US" smtClean="0"/>
              <a:pPr/>
              <a:t>3/2/2010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91B7F9-7074-4B8D-AB08-90EA6D2E8FC6}" type="datetime1">
              <a:rPr lang="en-US" smtClean="0"/>
              <a:pPr/>
              <a:t>3/2/2010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D8725CE-B9B5-44E5-BF0F-ABF6D04DF1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7428053-FBA3-42B6-8802-83C95E686463}" type="datetime1">
              <a:rPr lang="en-US" smtClean="0"/>
              <a:pPr/>
              <a:t>3/2/2010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D8725CE-B9B5-44E5-BF0F-ABF6D04DF1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D4AF466-DC4A-43DE-A571-8739181289E2}" type="datetime1">
              <a:rPr lang="en-US" smtClean="0"/>
              <a:pPr/>
              <a:t>3/2/2010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D8725CE-B9B5-44E5-BF0F-ABF6D04DF1C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1</a:t>
            </a:fld>
            <a:endParaRPr lang="en-US"/>
          </a:p>
        </p:txBody>
      </p:sp>
      <p:sp>
        <p:nvSpPr>
          <p:cNvPr id="2" name="Title 1"/>
          <p:cNvSpPr>
            <a:spLocks noGrp="1"/>
          </p:cNvSpPr>
          <p:nvPr>
            <p:ph type="ctrTitle"/>
          </p:nvPr>
        </p:nvSpPr>
        <p:spPr>
          <a:xfrm>
            <a:off x="762000" y="838200"/>
            <a:ext cx="7391400" cy="1676400"/>
          </a:xfrm>
        </p:spPr>
        <p:txBody>
          <a:bodyPr/>
          <a:lstStyle/>
          <a:p>
            <a:r>
              <a:rPr lang="en-US" dirty="0" smtClean="0"/>
              <a:t>Vision and Chemistry</a:t>
            </a:r>
            <a:br>
              <a:rPr lang="en-US" dirty="0" smtClean="0"/>
            </a:br>
            <a:r>
              <a:rPr lang="en-US" sz="3200" dirty="0" smtClean="0"/>
              <a:t>By: Robin E. Renzi</a:t>
            </a:r>
            <a:endParaRPr lang="en-US" sz="3200" dirty="0"/>
          </a:p>
        </p:txBody>
      </p:sp>
      <p:pic>
        <p:nvPicPr>
          <p:cNvPr id="5" name="Picture 4" descr="eyes.jpg"/>
          <p:cNvPicPr>
            <a:picLocks noChangeAspect="1"/>
          </p:cNvPicPr>
          <p:nvPr/>
        </p:nvPicPr>
        <p:blipFill>
          <a:blip r:embed="rId2" cstate="print"/>
          <a:stretch>
            <a:fillRect/>
          </a:stretch>
        </p:blipFill>
        <p:spPr>
          <a:xfrm>
            <a:off x="2895600" y="2286000"/>
            <a:ext cx="4695825" cy="4114800"/>
          </a:xfrm>
          <a:prstGeom prst="rect">
            <a:avLst/>
          </a:prstGeom>
        </p:spPr>
      </p:pic>
    </p:spTree>
  </p:cSld>
  <p:clrMapOvr>
    <a:masterClrMapping/>
  </p:clrMapOvr>
  <p:transition>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2</a:t>
            </a:fld>
            <a:endParaRPr lang="en-US"/>
          </a:p>
        </p:txBody>
      </p:sp>
      <p:sp>
        <p:nvSpPr>
          <p:cNvPr id="2" name="Title 1"/>
          <p:cNvSpPr>
            <a:spLocks noGrp="1"/>
          </p:cNvSpPr>
          <p:nvPr>
            <p:ph type="ctrTitle"/>
          </p:nvPr>
        </p:nvSpPr>
        <p:spPr>
          <a:xfrm>
            <a:off x="685800" y="381000"/>
            <a:ext cx="2971800" cy="914400"/>
          </a:xfrm>
        </p:spPr>
        <p:txBody>
          <a:bodyPr>
            <a:normAutofit/>
          </a:bodyPr>
          <a:lstStyle/>
          <a:p>
            <a:r>
              <a:rPr lang="en-US" b="0" i="1" dirty="0" smtClean="0">
                <a:effectLst>
                  <a:glow rad="63500">
                    <a:schemeClr val="accent1">
                      <a:satMod val="175000"/>
                      <a:alpha val="40000"/>
                    </a:schemeClr>
                  </a:glow>
                  <a:reflection blurRad="6350" stA="55000" endA="300" endPos="45500" dir="5400000" sy="-100000" algn="bl" rotWithShape="0"/>
                </a:effectLst>
              </a:rPr>
              <a:t>Rhodopsin</a:t>
            </a:r>
            <a:endParaRPr lang="en-US" b="0" i="1" dirty="0">
              <a:effectLst>
                <a:glow rad="63500">
                  <a:schemeClr val="accent1">
                    <a:satMod val="175000"/>
                    <a:alpha val="40000"/>
                  </a:schemeClr>
                </a:glow>
                <a:reflection blurRad="6350" stA="55000" endA="300" endPos="45500" dir="5400000" sy="-100000" algn="bl" rotWithShape="0"/>
              </a:effectLst>
            </a:endParaRPr>
          </a:p>
        </p:txBody>
      </p:sp>
      <p:sp>
        <p:nvSpPr>
          <p:cNvPr id="5" name="TextBox 4"/>
          <p:cNvSpPr txBox="1"/>
          <p:nvPr/>
        </p:nvSpPr>
        <p:spPr>
          <a:xfrm>
            <a:off x="1828800" y="1524000"/>
            <a:ext cx="5867400" cy="646331"/>
          </a:xfrm>
          <a:prstGeom prst="rect">
            <a:avLst/>
          </a:prstGeom>
          <a:noFill/>
        </p:spPr>
        <p:txBody>
          <a:bodyPr wrap="square" rtlCol="0">
            <a:spAutoFit/>
          </a:bodyPr>
          <a:lstStyle/>
          <a:p>
            <a:r>
              <a:rPr lang="en-US" dirty="0" smtClean="0"/>
              <a:t>Vision is often considered our most important sense of the five senses.  But what is responsible for our ability to see? </a:t>
            </a:r>
            <a:endParaRPr lang="en-US" dirty="0"/>
          </a:p>
        </p:txBody>
      </p:sp>
      <p:sp>
        <p:nvSpPr>
          <p:cNvPr id="6" name="TextBox 5"/>
          <p:cNvSpPr txBox="1"/>
          <p:nvPr/>
        </p:nvSpPr>
        <p:spPr>
          <a:xfrm>
            <a:off x="1905000" y="2590800"/>
            <a:ext cx="5562600" cy="369332"/>
          </a:xfrm>
          <a:prstGeom prst="rect">
            <a:avLst/>
          </a:prstGeom>
          <a:noFill/>
        </p:spPr>
        <p:txBody>
          <a:bodyPr wrap="square" rtlCol="0">
            <a:spAutoFit/>
          </a:bodyPr>
          <a:lstStyle/>
          <a:p>
            <a:r>
              <a:rPr lang="en-US" dirty="0" smtClean="0"/>
              <a:t>Rhodopsin is the protein vital to the process of sight.</a:t>
            </a:r>
            <a:endParaRPr lang="en-US" dirty="0"/>
          </a:p>
        </p:txBody>
      </p:sp>
      <p:sp>
        <p:nvSpPr>
          <p:cNvPr id="8" name="TextBox 7"/>
          <p:cNvSpPr txBox="1"/>
          <p:nvPr/>
        </p:nvSpPr>
        <p:spPr>
          <a:xfrm>
            <a:off x="457200" y="3657600"/>
            <a:ext cx="4572000" cy="2585323"/>
          </a:xfrm>
          <a:prstGeom prst="rect">
            <a:avLst/>
          </a:prstGeom>
          <a:noFill/>
        </p:spPr>
        <p:txBody>
          <a:bodyPr wrap="square" rtlCol="0">
            <a:spAutoFit/>
          </a:bodyPr>
          <a:lstStyle/>
          <a:p>
            <a:r>
              <a:rPr lang="en-US" dirty="0" smtClean="0"/>
              <a:t>When a  light photon is absorbed by our eyes an impulse is sent down the optic nerve to the vertebrate photoreceptor protein reacting with the double bonds in the retinal portion of the rhodopsin protein located at  carbon atoms 11 and 12 causing a </a:t>
            </a:r>
            <a:r>
              <a:rPr lang="en-US" i="1" dirty="0" smtClean="0"/>
              <a:t>cis-trans</a:t>
            </a:r>
            <a:r>
              <a:rPr lang="en-US" dirty="0" smtClean="0"/>
              <a:t> transition.  At this covalent bond the 11-cis carbon isomerizes after proton absorption to form an all-trans  geometry shape.  </a:t>
            </a:r>
            <a:endParaRPr lang="en-US" dirty="0"/>
          </a:p>
        </p:txBody>
      </p:sp>
      <p:pic>
        <p:nvPicPr>
          <p:cNvPr id="7" name="Picture 6" descr="9925.jpg"/>
          <p:cNvPicPr>
            <a:picLocks noChangeAspect="1"/>
          </p:cNvPicPr>
          <p:nvPr/>
        </p:nvPicPr>
        <p:blipFill>
          <a:blip r:embed="rId2" cstate="print"/>
          <a:stretch>
            <a:fillRect/>
          </a:stretch>
        </p:blipFill>
        <p:spPr>
          <a:xfrm>
            <a:off x="5181600" y="3276600"/>
            <a:ext cx="3810000" cy="3048000"/>
          </a:xfrm>
          <a:prstGeom prst="rect">
            <a:avLst/>
          </a:prstGeom>
        </p:spPr>
      </p:pic>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3</a:t>
            </a:fld>
            <a:endParaRPr lang="en-US"/>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5" name="Picture 4" descr="RhodopsinStructure.gif"/>
          <p:cNvPicPr>
            <a:picLocks noChangeAspect="1"/>
          </p:cNvPicPr>
          <p:nvPr/>
        </p:nvPicPr>
        <p:blipFill>
          <a:blip r:embed="rId2" cstate="print"/>
          <a:stretch>
            <a:fillRect/>
          </a:stretch>
        </p:blipFill>
        <p:spPr>
          <a:xfrm>
            <a:off x="312372" y="0"/>
            <a:ext cx="8831628" cy="6858000"/>
          </a:xfrm>
          <a:prstGeom prst="rect">
            <a:avLst/>
          </a:prstGeom>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914400"/>
          </a:xfrm>
        </p:spPr>
        <p:txBody>
          <a:bodyPr/>
          <a:lstStyle/>
          <a:p>
            <a:r>
              <a:rPr lang="en-US" dirty="0" smtClean="0">
                <a:effectLst>
                  <a:reflection blurRad="6350" stA="55000" endA="300" endPos="45500" dir="5400000" sy="-100000" algn="bl" rotWithShape="0"/>
                </a:effectLst>
              </a:rPr>
              <a:t>T</a:t>
            </a:r>
            <a:r>
              <a:rPr lang="en-US" dirty="0" smtClean="0">
                <a:effectLst>
                  <a:reflection blurRad="6350" stA="55000" endA="300" endPos="45500" dir="5400000" sy="-100000" algn="bl" rotWithShape="0"/>
                </a:effectLst>
              </a:rPr>
              <a:t>he Rhodopsin Cycle in Words</a:t>
            </a:r>
            <a:endParaRPr lang="en-US" dirty="0">
              <a:effectLst>
                <a:reflection blurRad="6350" stA="55000" endA="300" endPos="45500" dir="5400000" sy="-100000" algn="bl" rotWithShape="0"/>
              </a:effectLst>
            </a:endParaRPr>
          </a:p>
        </p:txBody>
      </p:sp>
      <p:sp>
        <p:nvSpPr>
          <p:cNvPr id="3" name="Content Placeholder 2"/>
          <p:cNvSpPr>
            <a:spLocks noGrp="1"/>
          </p:cNvSpPr>
          <p:nvPr>
            <p:ph idx="1"/>
          </p:nvPr>
        </p:nvSpPr>
        <p:spPr>
          <a:xfrm>
            <a:off x="685800" y="1371600"/>
            <a:ext cx="8153400" cy="4572000"/>
          </a:xfrm>
        </p:spPr>
        <p:txBody>
          <a:bodyPr>
            <a:noAutofit/>
          </a:bodyPr>
          <a:lstStyle/>
          <a:p>
            <a:pPr>
              <a:buFont typeface="Wingdings" pitchFamily="2" charset="2"/>
              <a:buChar char="v"/>
            </a:pPr>
            <a:r>
              <a:rPr lang="en-US" sz="2000" dirty="0" smtClean="0">
                <a:latin typeface="Bookman Old Style" pitchFamily="18" charset="0"/>
              </a:rPr>
              <a:t>Opsin </a:t>
            </a:r>
            <a:r>
              <a:rPr lang="en-US" sz="2000" dirty="0" smtClean="0">
                <a:latin typeface="Bookman Old Style" pitchFamily="18" charset="0"/>
              </a:rPr>
              <a:t>does not absorb visible light, but when it is bonded with 11-cis-retinal to form rhodopsin, the new </a:t>
            </a:r>
            <a:r>
              <a:rPr lang="en-US" sz="2000" dirty="0" smtClean="0">
                <a:latin typeface="Bookman Old Style" pitchFamily="18" charset="0"/>
              </a:rPr>
              <a:t>molecule then </a:t>
            </a:r>
            <a:r>
              <a:rPr lang="en-US" sz="2000" dirty="0" smtClean="0">
                <a:latin typeface="Bookman Old Style" pitchFamily="18" charset="0"/>
              </a:rPr>
              <a:t>has a very broad absorption band in the visible region of the spectrum. The peak of the absorption is around 500 nm, which matches the output of the sun closely. </a:t>
            </a:r>
            <a:endParaRPr lang="en-US" sz="2000" dirty="0" smtClean="0">
              <a:latin typeface="Bookman Old Style" pitchFamily="18" charset="0"/>
            </a:endParaRPr>
          </a:p>
          <a:p>
            <a:pPr>
              <a:buFont typeface="Wingdings" pitchFamily="2" charset="2"/>
              <a:buChar char="v"/>
            </a:pPr>
            <a:r>
              <a:rPr lang="en-US" sz="2000" dirty="0" smtClean="0">
                <a:latin typeface="Bookman Old Style" pitchFamily="18" charset="0"/>
              </a:rPr>
              <a:t>When </a:t>
            </a:r>
            <a:r>
              <a:rPr lang="en-US" sz="2000" dirty="0" smtClean="0">
                <a:latin typeface="Bookman Old Style" pitchFamily="18" charset="0"/>
              </a:rPr>
              <a:t>a photon of light falls onto rhodopsin, the molecule absorbs the energy and the cis-double-bond between C-11 and C-12 in the retinal is temporarily converted into a single bond. This means the molecule can now rotate around this bond, which it does by swiveling at 180°. The double bond then reforms and locks the molecule back into position in a trans configuration</a:t>
            </a:r>
            <a:r>
              <a:rPr lang="en-US" sz="2000" dirty="0" smtClean="0">
                <a:latin typeface="Bookman Old Style" pitchFamily="18" charset="0"/>
              </a:rPr>
              <a:t>.</a:t>
            </a:r>
          </a:p>
          <a:p>
            <a:pPr>
              <a:buFont typeface="Wingdings" pitchFamily="2" charset="2"/>
              <a:buChar char="v"/>
            </a:pPr>
            <a:r>
              <a:rPr lang="en-US" sz="2000" dirty="0" smtClean="0">
                <a:latin typeface="Bookman Old Style" pitchFamily="18" charset="0"/>
              </a:rPr>
              <a:t> </a:t>
            </a:r>
            <a:r>
              <a:rPr lang="en-US" sz="2000" dirty="0" smtClean="0">
                <a:latin typeface="Bookman Old Style" pitchFamily="18" charset="0"/>
              </a:rPr>
              <a:t>At this point the light has isomerised the molecule from cis to trans, changing the shape of the retinal from curved to straight. The energy in the light photon has been converted into atomic motion.</a:t>
            </a:r>
            <a:endParaRPr lang="en-US" sz="2000" dirty="0" smtClean="0">
              <a:latin typeface="Bookman Old Style" pitchFamily="18" charset="0"/>
            </a:endParaRPr>
          </a:p>
          <a:p>
            <a:pPr>
              <a:buFont typeface="Wingdings" pitchFamily="2" charset="2"/>
              <a:buChar char="v"/>
            </a:pPr>
            <a:endParaRPr lang="en-US" sz="2000" dirty="0" smtClean="0">
              <a:latin typeface="Bookman Old Style" pitchFamily="18" charset="0"/>
            </a:endParaRPr>
          </a:p>
          <a:p>
            <a:endParaRPr lang="en-US" sz="1600" dirty="0"/>
          </a:p>
        </p:txBody>
      </p:sp>
      <p:sp>
        <p:nvSpPr>
          <p:cNvPr id="4" name="Slide Number Placeholder 3"/>
          <p:cNvSpPr>
            <a:spLocks noGrp="1"/>
          </p:cNvSpPr>
          <p:nvPr>
            <p:ph type="sldNum" sz="quarter" idx="12"/>
          </p:nvPr>
        </p:nvSpPr>
        <p:spPr/>
        <p:txBody>
          <a:bodyPr/>
          <a:lstStyle/>
          <a:p>
            <a:fld id="{9D8725CE-B9B5-44E5-BF0F-ABF6D04DF1C1}" type="slidenum">
              <a:rPr lang="en-US" smtClean="0"/>
              <a:pPr/>
              <a:t>4</a:t>
            </a:fld>
            <a:endParaRPr lang="en-US"/>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eflection blurRad="6350" stA="55000" endA="300" endPos="45500" dir="5400000" sy="-100000" algn="bl" rotWithShape="0"/>
                </a:effectLst>
              </a:rPr>
              <a:t>The Rhodopsin Cycle in Words</a:t>
            </a:r>
            <a:endParaRPr lang="en-US"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v"/>
            </a:pPr>
            <a:r>
              <a:rPr lang="en-US" sz="2200" dirty="0" smtClean="0">
                <a:latin typeface="Bookman Old Style" pitchFamily="18" charset="0"/>
              </a:rPr>
              <a:t>The 11-</a:t>
            </a:r>
            <a:r>
              <a:rPr lang="en-US" sz="2200" i="1" dirty="0" smtClean="0">
                <a:latin typeface="Bookman Old Style" pitchFamily="18" charset="0"/>
              </a:rPr>
              <a:t>cis</a:t>
            </a:r>
            <a:r>
              <a:rPr lang="en-US" sz="2200" dirty="0" smtClean="0">
                <a:latin typeface="Bookman Old Style" pitchFamily="18" charset="0"/>
              </a:rPr>
              <a:t>-retinal fits into the Opsin binding site perfectly, however all-</a:t>
            </a:r>
            <a:r>
              <a:rPr lang="en-US" sz="2200" i="1" dirty="0" smtClean="0">
                <a:latin typeface="Bookman Old Style" pitchFamily="18" charset="0"/>
              </a:rPr>
              <a:t>trans</a:t>
            </a:r>
            <a:r>
              <a:rPr lang="en-US" sz="2200" dirty="0" smtClean="0">
                <a:latin typeface="Bookman Old Style" pitchFamily="18" charset="0"/>
              </a:rPr>
              <a:t>-retinal is the wrong shape. The Schiff base linkage becomes unstable, and the molecule undergoes a series of shape changes to try and better fit the binding site, before eventually breaking free of the Opsin altogether. </a:t>
            </a:r>
            <a:endParaRPr lang="en-US" sz="2200" dirty="0" smtClean="0">
              <a:latin typeface="Bookman Old Style" pitchFamily="18" charset="0"/>
            </a:endParaRPr>
          </a:p>
          <a:p>
            <a:pPr>
              <a:buFont typeface="Wingdings" pitchFamily="2" charset="2"/>
              <a:buChar char="v"/>
            </a:pPr>
            <a:r>
              <a:rPr lang="en-US" sz="2200" dirty="0" smtClean="0">
                <a:latin typeface="Bookman Old Style" pitchFamily="18" charset="0"/>
              </a:rPr>
              <a:t>The </a:t>
            </a:r>
            <a:r>
              <a:rPr lang="en-US" sz="2200" dirty="0" smtClean="0">
                <a:latin typeface="Bookman Old Style" pitchFamily="18" charset="0"/>
              </a:rPr>
              <a:t>rapid movements of the retinal are transferred to the protein, and from </a:t>
            </a:r>
            <a:r>
              <a:rPr lang="en-US" sz="2200" dirty="0" smtClean="0">
                <a:latin typeface="Bookman Old Style" pitchFamily="18" charset="0"/>
              </a:rPr>
              <a:t>there goes </a:t>
            </a:r>
            <a:r>
              <a:rPr lang="en-US" sz="2200" dirty="0" smtClean="0">
                <a:latin typeface="Bookman Old Style" pitchFamily="18" charset="0"/>
              </a:rPr>
              <a:t>into the phospholipid membrane and nerve cells to which it is attached. This generates nerve impulses which travel along the optic nerve to the brain, and we perceive these impulses as visual signals, or what we call - sight.</a:t>
            </a:r>
          </a:p>
          <a:p>
            <a:pPr>
              <a:buFont typeface="Wingdings" pitchFamily="2" charset="2"/>
              <a:buChar char="v"/>
            </a:pPr>
            <a:r>
              <a:rPr lang="en-US" sz="2200" dirty="0" smtClean="0">
                <a:latin typeface="Bookman Old Style" pitchFamily="18" charset="0"/>
              </a:rPr>
              <a:t> The free all-</a:t>
            </a:r>
            <a:r>
              <a:rPr lang="en-US" sz="2200" i="1" dirty="0" smtClean="0">
                <a:latin typeface="Bookman Old Style" pitchFamily="18" charset="0"/>
              </a:rPr>
              <a:t>trans</a:t>
            </a:r>
            <a:r>
              <a:rPr lang="en-US" sz="2200" dirty="0" smtClean="0">
                <a:latin typeface="Bookman Old Style" pitchFamily="18" charset="0"/>
              </a:rPr>
              <a:t>-retinal is then converted back into the </a:t>
            </a:r>
            <a:r>
              <a:rPr lang="en-US" sz="2200" i="1" dirty="0" smtClean="0">
                <a:latin typeface="Bookman Old Style" pitchFamily="18" charset="0"/>
              </a:rPr>
              <a:t>cis</a:t>
            </a:r>
            <a:r>
              <a:rPr lang="en-US" sz="2200" dirty="0" smtClean="0">
                <a:latin typeface="Bookman Old Style" pitchFamily="18" charset="0"/>
              </a:rPr>
              <a:t> form by a series of enzyme-catalyzed reactions, where it is reattaches to another Opsin ready for the next light photon to begin the process again.</a:t>
            </a:r>
          </a:p>
          <a:p>
            <a:endParaRPr lang="en-US" dirty="0"/>
          </a:p>
        </p:txBody>
      </p:sp>
      <p:sp>
        <p:nvSpPr>
          <p:cNvPr id="4" name="Slide Number Placeholder 3"/>
          <p:cNvSpPr>
            <a:spLocks noGrp="1"/>
          </p:cNvSpPr>
          <p:nvPr>
            <p:ph type="sldNum" sz="quarter" idx="12"/>
          </p:nvPr>
        </p:nvSpPr>
        <p:spPr/>
        <p:txBody>
          <a:bodyPr/>
          <a:lstStyle/>
          <a:p>
            <a:fld id="{9D8725CE-B9B5-44E5-BF0F-ABF6D04DF1C1}" type="slidenum">
              <a:rPr lang="en-US" smtClean="0"/>
              <a:pPr/>
              <a:t>5</a:t>
            </a:fld>
            <a:endParaRPr lang="en-US"/>
          </a:p>
        </p:txBody>
      </p:sp>
    </p:spTree>
  </p:cSld>
  <p:clrMapOvr>
    <a:masterClrMapping/>
  </p:clrMapOvr>
  <p:transition>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6</a:t>
            </a:fld>
            <a:endParaRPr lang="en-US"/>
          </a:p>
        </p:txBody>
      </p:sp>
      <p:sp>
        <p:nvSpPr>
          <p:cNvPr id="3" name="Subtitle 2"/>
          <p:cNvSpPr>
            <a:spLocks noGrp="1"/>
          </p:cNvSpPr>
          <p:nvPr>
            <p:ph type="subTitle" idx="1"/>
          </p:nvPr>
        </p:nvSpPr>
        <p:spPr>
          <a:xfrm>
            <a:off x="685800" y="5867400"/>
            <a:ext cx="7924800" cy="644048"/>
          </a:xfrm>
        </p:spPr>
        <p:txBody>
          <a:bodyPr>
            <a:normAutofit fontScale="92500"/>
          </a:bodyPr>
          <a:lstStyle/>
          <a:p>
            <a:r>
              <a:rPr lang="en-US" sz="3200" dirty="0" smtClean="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rPr>
              <a:t>The Rhodopsin </a:t>
            </a:r>
            <a:r>
              <a:rPr lang="en-US" sz="3200" dirty="0" smtClean="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rPr>
              <a:t>Cycle with Attributing Enzymes</a:t>
            </a:r>
            <a:endParaRPr lang="en-US" sz="3200" dirty="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endParaRPr>
          </a:p>
        </p:txBody>
      </p:sp>
      <p:pic>
        <p:nvPicPr>
          <p:cNvPr id="6" name="Picture 5" descr="rhodopsinPathway.gif"/>
          <p:cNvPicPr>
            <a:picLocks noChangeAspect="1"/>
          </p:cNvPicPr>
          <p:nvPr/>
        </p:nvPicPr>
        <p:blipFill>
          <a:blip r:embed="rId2" cstate="print"/>
          <a:stretch>
            <a:fillRect/>
          </a:stretch>
        </p:blipFill>
        <p:spPr>
          <a:xfrm>
            <a:off x="1143000" y="0"/>
            <a:ext cx="7391400" cy="5657215"/>
          </a:xfrm>
          <a:prstGeom prst="rect">
            <a:avLst/>
          </a:prstGeom>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7</a:t>
            </a:fld>
            <a:endParaRPr lang="en-US"/>
          </a:p>
        </p:txBody>
      </p:sp>
      <p:sp>
        <p:nvSpPr>
          <p:cNvPr id="3" name="Subtitle 2"/>
          <p:cNvSpPr>
            <a:spLocks noGrp="1"/>
          </p:cNvSpPr>
          <p:nvPr>
            <p:ph type="subTitle" idx="1"/>
          </p:nvPr>
        </p:nvSpPr>
        <p:spPr>
          <a:xfrm>
            <a:off x="609600" y="685800"/>
            <a:ext cx="8001000" cy="609600"/>
          </a:xfrm>
          <a:ln>
            <a:solidFill>
              <a:schemeClr val="accent1">
                <a:lumMod val="60000"/>
                <a:lumOff val="40000"/>
              </a:schemeClr>
            </a:solidFill>
          </a:ln>
        </p:spPr>
        <p:txBody>
          <a:bodyPr>
            <a:normAutofit/>
          </a:bodyPr>
          <a:lstStyle/>
          <a:p>
            <a:r>
              <a:rPr lang="en-US" sz="3200" dirty="0" smtClean="0">
                <a:effectLst>
                  <a:reflection blurRad="6350" stA="50000" endA="300" endPos="50000" dist="29997" dir="5400000" sy="-100000" algn="bl" rotWithShape="0"/>
                </a:effectLst>
              </a:rPr>
              <a:t>Works Cited</a:t>
            </a:r>
            <a:endParaRPr lang="en-US" sz="3200" dirty="0">
              <a:effectLst>
                <a:reflection blurRad="6350" stA="50000" endA="300" endPos="50000" dist="29997" dir="5400000" sy="-100000" algn="bl" rotWithShape="0"/>
              </a:effectLst>
            </a:endParaRPr>
          </a:p>
        </p:txBody>
      </p:sp>
      <p:sp>
        <p:nvSpPr>
          <p:cNvPr id="5" name="TextBox 4"/>
          <p:cNvSpPr txBox="1"/>
          <p:nvPr/>
        </p:nvSpPr>
        <p:spPr>
          <a:xfrm>
            <a:off x="381000" y="567690"/>
            <a:ext cx="1905000" cy="5909310"/>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6" name="Rectangle 5"/>
          <p:cNvSpPr/>
          <p:nvPr/>
        </p:nvSpPr>
        <p:spPr>
          <a:xfrm>
            <a:off x="609600" y="1752600"/>
            <a:ext cx="8077200" cy="307777"/>
          </a:xfrm>
          <a:prstGeom prst="rect">
            <a:avLst/>
          </a:prstGeom>
        </p:spPr>
        <p:txBody>
          <a:bodyPr wrap="square">
            <a:spAutoFit/>
          </a:bodyPr>
          <a:lstStyle/>
          <a:p>
            <a:r>
              <a:rPr lang="en-US" sz="1400" dirty="0" smtClean="0"/>
              <a:t>1)http://education.vetmed.vt.edu/Curriculum/VM8054/EYE/RHODOPSN.HTM</a:t>
            </a:r>
            <a:endParaRPr lang="en-US" sz="1400" dirty="0"/>
          </a:p>
        </p:txBody>
      </p:sp>
      <p:sp>
        <p:nvSpPr>
          <p:cNvPr id="7" name="Rectangle 6"/>
          <p:cNvSpPr/>
          <p:nvPr/>
        </p:nvSpPr>
        <p:spPr>
          <a:xfrm>
            <a:off x="609600" y="2133601"/>
            <a:ext cx="8229600" cy="1384995"/>
          </a:xfrm>
          <a:prstGeom prst="rect">
            <a:avLst/>
          </a:prstGeom>
        </p:spPr>
        <p:txBody>
          <a:bodyPr wrap="square">
            <a:spAutoFit/>
          </a:bodyPr>
          <a:lstStyle/>
          <a:p>
            <a:r>
              <a:rPr lang="en-US" sz="1400" dirty="0" smtClean="0"/>
              <a:t>2)http://images.google.com/imgres?imgurl=http://www.du-counseling.info/uploads/images/Articles_images/eyes.jpg&amp;imgrefurl=http://www.du-counseling.info/news/32/51/Assess-people-by-eyes-color.html&amp;usg=__fppMoWQQ4sympqwGve8Y6iwnKEk=&amp;h=400&amp;w=365&amp;sz=32&amp;hl=en&amp;start=61&amp;um=1&amp;itbs=1&amp;tbnid=f3GbV4sh22C1ZM:&amp;tbnh=124&amp;tbnw=113&amp;prev=/images%3Fq%3Deyes%26ndsp%3D21%26hl%3Den%26rlz%3D1T4TSNA_enUS359US359%26sa%3DN%26start%3D42%26um%3D1</a:t>
            </a:r>
            <a:endParaRPr lang="en-US" sz="1400" dirty="0"/>
          </a:p>
        </p:txBody>
      </p:sp>
      <p:sp>
        <p:nvSpPr>
          <p:cNvPr id="8" name="Rectangle 7"/>
          <p:cNvSpPr/>
          <p:nvPr/>
        </p:nvSpPr>
        <p:spPr>
          <a:xfrm>
            <a:off x="609600" y="3581401"/>
            <a:ext cx="8305800" cy="1169551"/>
          </a:xfrm>
          <a:prstGeom prst="rect">
            <a:avLst/>
          </a:prstGeom>
        </p:spPr>
        <p:txBody>
          <a:bodyPr wrap="square">
            <a:spAutoFit/>
          </a:bodyPr>
          <a:lstStyle/>
          <a:p>
            <a:r>
              <a:rPr lang="en-US" sz="1400" dirty="0" smtClean="0"/>
              <a:t>3)http://images.google.com/imgres?imgurl=http://cas.bellarmine.edu/tietjen/HumanBioogy/Sensory/Rhodopsin.gif&amp;imgrefurl=http://cas.bellarmine.edu/tietjen/HumanBioogy/sensory_systems.htm&amp;usg=__0x3liRvK0TfjRAzV9tvGsZWCUlU=&amp;h=475&amp;w=635&amp;sz=35&amp;hl=en&amp;start=2&amp;um=1&amp;itbs=1&amp;tbnid=NUh6ca1G9H8XAM:&amp;tbnh=102&amp;tbnw=137&amp;prev=/images%3Fq%3Drhodopsin%26ndsp%3D21%26hl%3Den%26rlz%3D1T4TSNA_enUS359US359%26sa%3DG%26um%3D1</a:t>
            </a:r>
            <a:endParaRPr lang="en-US" sz="1400" dirty="0"/>
          </a:p>
        </p:txBody>
      </p:sp>
      <p:sp>
        <p:nvSpPr>
          <p:cNvPr id="9" name="Rectangle 8"/>
          <p:cNvSpPr/>
          <p:nvPr/>
        </p:nvSpPr>
        <p:spPr>
          <a:xfrm>
            <a:off x="609600" y="4800600"/>
            <a:ext cx="8229600" cy="1384995"/>
          </a:xfrm>
          <a:prstGeom prst="rect">
            <a:avLst/>
          </a:prstGeom>
        </p:spPr>
        <p:txBody>
          <a:bodyPr wrap="square">
            <a:spAutoFit/>
          </a:bodyPr>
          <a:lstStyle/>
          <a:p>
            <a:r>
              <a:rPr lang="en-US" sz="1400" dirty="0" smtClean="0"/>
              <a:t>4)http://images.google.com/imgres?imgurl=http://kugi.kribb.re.kr/KUGI/Pathways/BioCarta/h_rhodopsinPathway/h_rhodopsinPathway.gif&amp;imgrefurl=http://kugi.kribb.re.kr/KUGI/Pathways/BioCarta/h_rhodopsinPathway/&amp;usg=__cGg4L5UjT4pgKOKZQ1Q-q06a6Tk=&amp;h=515&amp;w=600&amp;sz=47&amp;hl=en&amp;start=13&amp;um=1&amp;itbs=1&amp;tbnid=D4UYbsG6cxukSM:&amp;tbnh=116&amp;tbnw=135&amp;prev=/images%3Fq%3Drhodopsin%26hl%3Den%26rlz%3D1T4TSNA_enUS359US359%26sa%3DG%26um%3D1</a:t>
            </a:r>
            <a:endParaRPr lang="en-US" sz="14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8725CE-B9B5-44E5-BF0F-ABF6D04DF1C1}" type="slidenum">
              <a:rPr lang="en-US" smtClean="0"/>
              <a:pPr/>
              <a:t>8</a:t>
            </a:fld>
            <a:endParaRPr lang="en-US"/>
          </a:p>
        </p:txBody>
      </p:sp>
      <p:sp>
        <p:nvSpPr>
          <p:cNvPr id="3" name="Subtitle 2"/>
          <p:cNvSpPr>
            <a:spLocks noGrp="1"/>
          </p:cNvSpPr>
          <p:nvPr>
            <p:ph type="subTitle" idx="1"/>
          </p:nvPr>
        </p:nvSpPr>
        <p:spPr>
          <a:xfrm>
            <a:off x="609600" y="685800"/>
            <a:ext cx="8001000" cy="609600"/>
          </a:xfrm>
          <a:ln>
            <a:solidFill>
              <a:schemeClr val="accent1">
                <a:lumMod val="60000"/>
                <a:lumOff val="40000"/>
              </a:schemeClr>
            </a:solidFill>
          </a:ln>
        </p:spPr>
        <p:txBody>
          <a:bodyPr>
            <a:normAutofit/>
          </a:bodyPr>
          <a:lstStyle/>
          <a:p>
            <a:r>
              <a:rPr lang="en-US" sz="3200" dirty="0" smtClean="0">
                <a:effectLst>
                  <a:reflection blurRad="6350" stA="50000" endA="300" endPos="50000" dist="29997" dir="5400000" sy="-100000" algn="bl" rotWithShape="0"/>
                </a:effectLst>
              </a:rPr>
              <a:t>Works Cited</a:t>
            </a:r>
            <a:endParaRPr lang="en-US" sz="3200" dirty="0">
              <a:effectLst>
                <a:reflection blurRad="6350" stA="50000" endA="300" endPos="50000" dist="29997" dir="5400000" sy="-100000" algn="bl" rotWithShape="0"/>
              </a:effectLst>
            </a:endParaRPr>
          </a:p>
        </p:txBody>
      </p:sp>
      <p:sp>
        <p:nvSpPr>
          <p:cNvPr id="5" name="TextBox 4"/>
          <p:cNvSpPr txBox="1"/>
          <p:nvPr/>
        </p:nvSpPr>
        <p:spPr>
          <a:xfrm>
            <a:off x="381000" y="567690"/>
            <a:ext cx="1905000" cy="5909310"/>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11" name="TextBox 10"/>
          <p:cNvSpPr txBox="1"/>
          <p:nvPr/>
        </p:nvSpPr>
        <p:spPr>
          <a:xfrm>
            <a:off x="609600" y="1600200"/>
            <a:ext cx="8077200" cy="1169551"/>
          </a:xfrm>
          <a:prstGeom prst="rect">
            <a:avLst/>
          </a:prstGeom>
          <a:noFill/>
        </p:spPr>
        <p:txBody>
          <a:bodyPr wrap="square" rtlCol="0">
            <a:spAutoFit/>
          </a:bodyPr>
          <a:lstStyle/>
          <a:p>
            <a:r>
              <a:rPr lang="en-US" sz="1400" dirty="0" smtClean="0"/>
              <a:t>5)http</a:t>
            </a:r>
            <a:r>
              <a:rPr lang="en-US" sz="1400" dirty="0" smtClean="0"/>
              <a:t>://images.google.com/imgres?imgurl=http://www.nlm.nih.gov/medlineplus/ency/images/ency/fullsize/9925.jpg&amp;imgrefurl=http://www.nlm.nih.gov/medlineplus/ency/imagepages/9925.htm&amp;usg=__aWRlkoTjgzqTgN_g5Gnbxy8OmUE=&amp;h=320&amp;w=400&amp;sz=11&amp;hl=en&amp;start=41&amp;um=1&amp;itbs=1&amp;tbnid=v3J41b3YHFVnKM:&amp;tbnh=99&amp;tbnw=124&amp;prev=/images%3Fq%3Dvision%26start%3D21%26um%3D1%26hl%3Den%26sa%3DN%26rlz%3D1T4TSNA_enUS359US359%26ndsp%3D21%26tbs%3Disch:1</a:t>
            </a:r>
            <a:endParaRPr lang="en-US" sz="1400"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TotalTime>
  <Words>506</Words>
  <Application>Microsoft Office PowerPoint</Application>
  <PresentationFormat>On-screen Show (4:3)</PresentationFormat>
  <Paragraphs>67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Vision and Chemistry By: Robin E. Renzi</vt:lpstr>
      <vt:lpstr>Rhodopsin</vt:lpstr>
      <vt:lpstr>Slide 3</vt:lpstr>
      <vt:lpstr>The Rhodopsin Cycle in Words</vt:lpstr>
      <vt:lpstr>The Rhodopsin Cycle in Words</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muffen paints</dc:creator>
  <cp:lastModifiedBy>muffen paints</cp:lastModifiedBy>
  <cp:revision>47</cp:revision>
  <dcterms:created xsi:type="dcterms:W3CDTF">2010-02-12T14:58:54Z</dcterms:created>
  <dcterms:modified xsi:type="dcterms:W3CDTF">2010-03-02T21:27:34Z</dcterms:modified>
</cp:coreProperties>
</file>